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Raleway ExtraBold" pitchFamily="2" charset="-52"/>
      <p:bold r:id="rId9"/>
      <p:boldItalic r:id="rId10"/>
    </p:embeddedFont>
    <p:embeddedFont>
      <p:font typeface="Raleway Medium" pitchFamily="2" charset="-52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aleway" pitchFamily="2" charset="-52"/>
      <p:regular r:id="rId23"/>
      <p:bold r:id="rId24"/>
      <p:italic r:id="rId25"/>
      <p:boldItalic r:id="rId26"/>
    </p:embeddedFont>
    <p:embeddedFont>
      <p:font typeface="Raleway SemiBold" pitchFamily="2" charset="-52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31A405-2232-4D46-A8E6-46ACC81318A5}">
  <a:tblStyle styleId="{3031A405-2232-4D46-A8E6-46ACC81318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468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customXml" Target="../customXml/item1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55a2c212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571500"/>
            <a:ext cx="2743200" cy="1543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055a2c2126_0_10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g3055a2c2126_0_10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55a2c212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055a2c212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55a2c212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571500"/>
            <a:ext cx="36576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3055a2c2126_0_135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055a2c2126_0_135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55a2c2126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571500"/>
            <a:ext cx="36576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055a2c2126_0_201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055a2c2126_0_201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55a2c212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571500"/>
            <a:ext cx="36576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055a2c2126_0_271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055a2c2126_0_271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55a2c2126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571500"/>
            <a:ext cx="2743200" cy="1543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055a2c2126_0_339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055a2c2126_0_339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048" y="711708"/>
            <a:ext cx="1453895" cy="28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183" y="0"/>
            <a:ext cx="5385816" cy="685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183" y="0"/>
            <a:ext cx="5385816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1D7"/>
              </a:buClr>
              <a:buSzPts val="2300"/>
              <a:buFont typeface="Trebuchet MS"/>
              <a:buNone/>
              <a:defRPr sz="2300" b="0" i="0">
                <a:solidFill>
                  <a:srgbClr val="1241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183" y="0"/>
            <a:ext cx="5385816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183" y="0"/>
            <a:ext cx="53858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750" y="0"/>
            <a:ext cx="1053652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 descr="preencoded.png"/>
          <p:cNvPicPr preferRelativeResize="0"/>
          <p:nvPr/>
        </p:nvPicPr>
        <p:blipFill rotWithShape="1">
          <a:blip r:embed="rId4">
            <a:alphaModFix/>
          </a:blip>
          <a:srcRect b="27414"/>
          <a:stretch/>
        </p:blipFill>
        <p:spPr>
          <a:xfrm>
            <a:off x="0" y="0"/>
            <a:ext cx="116713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000" y="552450"/>
            <a:ext cx="12446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635000" y="1664850"/>
            <a:ext cx="9734700" cy="27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0" dirty="0">
                <a:solidFill>
                  <a:srgbClr val="FFFFFF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Премиальная техническая поддержка</a:t>
            </a:r>
            <a:endParaRPr sz="8000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0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marL="0" marR="0" lvl="0" indent="0" algn="l" rtl="0">
              <a:lnSpc>
                <a:spcPct val="76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aleway ExtraBold"/>
              <a:buNone/>
            </a:pPr>
            <a:endParaRPr sz="8000" dirty="0">
              <a:solidFill>
                <a:srgbClr val="FFFFFF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" name="Google Shape;629;p23"/>
          <p:cNvSpPr/>
          <p:nvPr/>
        </p:nvSpPr>
        <p:spPr>
          <a:xfrm>
            <a:off x="635000" y="4930462"/>
            <a:ext cx="4583049" cy="44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7933"/>
              </a:lnSpc>
              <a:buClr>
                <a:srgbClr val="FFFFFF"/>
              </a:buClr>
              <a:buSzPts val="3000"/>
            </a:pPr>
            <a:r>
              <a:rPr lang="ru-RU" sz="3000" dirty="0" err="1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Варчак</a:t>
            </a:r>
            <a:r>
              <a:rPr lang="ru-RU" sz="3000" dirty="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Дмитрий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30;p23"/>
          <p:cNvSpPr/>
          <p:nvPr/>
        </p:nvSpPr>
        <p:spPr>
          <a:xfrm>
            <a:off x="635000" y="5597085"/>
            <a:ext cx="3677527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Депортамент</a:t>
            </a:r>
            <a:r>
              <a:rPr lang="ru-RU" sz="18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производсва</a:t>
            </a:r>
            <a:endParaRPr lang="ru-RU" sz="2000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ru-RU" sz="20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«ФОРСАЙТ»</a:t>
            </a:r>
            <a:endParaRPr sz="2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404597" y="297784"/>
            <a:ext cx="1107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500">
                <a:solidFill>
                  <a:srgbClr val="1241D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Предпосылки появления</a:t>
            </a:r>
            <a:endParaRPr sz="3500">
              <a:solidFill>
                <a:srgbClr val="1241D8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404600" y="1605243"/>
            <a:ext cx="395700" cy="394500"/>
          </a:xfrm>
          <a:prstGeom prst="rect">
            <a:avLst/>
          </a:prstGeom>
          <a:solidFill>
            <a:srgbClr val="1241D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ru-RU" sz="13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3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404600" y="2791954"/>
            <a:ext cx="395700" cy="394500"/>
          </a:xfrm>
          <a:prstGeom prst="rect">
            <a:avLst/>
          </a:prstGeom>
          <a:solidFill>
            <a:srgbClr val="1241D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ru-RU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3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404600" y="4066983"/>
            <a:ext cx="395700" cy="394500"/>
          </a:xfrm>
          <a:prstGeom prst="rect">
            <a:avLst/>
          </a:prstGeom>
          <a:solidFill>
            <a:srgbClr val="1241D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ru-RU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3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ctrTitle"/>
          </p:nvPr>
        </p:nvSpPr>
        <p:spPr>
          <a:xfrm>
            <a:off x="1022800" y="1578928"/>
            <a:ext cx="81603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6900"/>
              <a:buNone/>
            </a:pPr>
            <a:r>
              <a:rPr lang="ru-RU" sz="1600">
                <a:latin typeface="Open Sans"/>
                <a:ea typeface="Open Sans"/>
                <a:cs typeface="Open Sans"/>
                <a:sym typeface="Open Sans"/>
              </a:rPr>
              <a:t>Увеличение числа проектов реализуемых без привлечения вендора самостоятельно заказчиками или партнерами.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ctrTitle"/>
          </p:nvPr>
        </p:nvSpPr>
        <p:spPr>
          <a:xfrm>
            <a:off x="1022800" y="2749365"/>
            <a:ext cx="81603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100"/>
              <a:buNone/>
            </a:pPr>
            <a:r>
              <a:rPr lang="ru-RU" sz="1600">
                <a:latin typeface="Open Sans"/>
                <a:ea typeface="Open Sans"/>
                <a:cs typeface="Open Sans"/>
                <a:sym typeface="Open Sans"/>
              </a:rPr>
              <a:t>Работа с корпоративными заказчиками которые получали премиальную поддержку работая с западными вендорами. (Active Global Support, MaxAttention, Premium Engagement)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1022800" y="4066983"/>
            <a:ext cx="8160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100"/>
              <a:buNone/>
            </a:pPr>
            <a:r>
              <a:rPr lang="ru-RU" sz="1600">
                <a:latin typeface="Open Sans"/>
                <a:ea typeface="Open Sans"/>
                <a:cs typeface="Open Sans"/>
                <a:sym typeface="Open Sans"/>
              </a:rPr>
              <a:t>Требования от Заказчика получать консультации в рамках специализированных для заказчика сервисов привязанных к реалиям заказчика: реализованным проектам/проектным решениям, инфраструктуре, архитектурным решениям, внутренним регламентам/ограничениям/требованиям.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9325" y="440184"/>
            <a:ext cx="1244600" cy="2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8"/>
          <p:cNvGraphicFramePr/>
          <p:nvPr/>
        </p:nvGraphicFramePr>
        <p:xfrm>
          <a:off x="404600" y="1399750"/>
          <a:ext cx="11389325" cy="4773530"/>
        </p:xfrm>
        <a:graphic>
          <a:graphicData uri="http://schemas.openxmlformats.org/drawingml/2006/table">
            <a:tbl>
              <a:tblPr>
                <a:noFill/>
                <a:tableStyleId>{3031A405-2232-4D46-A8E6-46ACC81318A5}</a:tableStyleId>
              </a:tblPr>
              <a:tblGrid>
                <a:gridCol w="227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121925" marR="121925" marT="182875" marB="18287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41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lt1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Базовая Поддержка</a:t>
                      </a:r>
                      <a:endParaRPr sz="1200">
                        <a:solidFill>
                          <a:schemeClr val="lt1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121925" marR="121925" marT="182875" marB="18287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41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lt1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Премиальная поддержка</a:t>
                      </a:r>
                      <a:endParaRPr sz="1200">
                        <a:solidFill>
                          <a:schemeClr val="lt1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121925" marR="121925" marT="182875" marB="18287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41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chemeClr val="lt1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Консалтинг</a:t>
                      </a:r>
                      <a:endParaRPr sz="1200">
                        <a:solidFill>
                          <a:schemeClr val="lt1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121925" marR="121925" marT="182875" marB="18287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24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Снятие внештатных ситуаций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Отработка запросов на стандартной версии Платформы.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Исправления в рамках стандартных релизов платформы.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Сопровождение персональным  менеджером.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Отработка запросов производится на версии Заказчика.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При выявлении критичных исправлений формируется спец сборки версии заказчика и проводится специализированный семинар с детальному описанием.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Решение внештатных ситуаций прикладными решениями.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Проектные инициативы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Отработка запросов на стандартной версии Платформы. Исправления в рамках стандартных релизов платформы.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Архитектурное и технологическое сопровождение/участие в проектах Заказчика.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Реализация проектных задач/проектов «под ключ».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Поддержка промышленной эксплуатации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Отработка запросов на стандартной версии Платформы. Исправления в рамках стандартных релизов платформы.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Отработка запросов производится на версии Заказчика.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При выявлении критичных исправлений формируется спец сборки версии заказчика и проводится специализированный семинар с детальному описанием.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Анализ объектов на предмет дополнительной настройки и по отклонениям версии. Исправления в прикладном модуле. 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25" marR="121925" marT="121925" marB="121925">
                    <a:lnL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9BA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6" name="Google Shape;126;p18"/>
          <p:cNvSpPr txBox="1">
            <a:spLocks noGrp="1"/>
          </p:cNvSpPr>
          <p:nvPr>
            <p:ph type="ctrTitle" idx="4294967295"/>
          </p:nvPr>
        </p:nvSpPr>
        <p:spPr>
          <a:xfrm>
            <a:off x="404597" y="297784"/>
            <a:ext cx="11079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500">
                <a:solidFill>
                  <a:srgbClr val="1241D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Сравнительная таблица</a:t>
            </a:r>
            <a:endParaRPr sz="3500">
              <a:solidFill>
                <a:srgbClr val="1241D8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27" name="Google Shape;127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9325" y="440184"/>
            <a:ext cx="1244600" cy="2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8250" y="552450"/>
            <a:ext cx="12446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404600" y="1204250"/>
            <a:ext cx="81408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>
                <a:solidFill>
                  <a:srgbClr val="141A1B"/>
                </a:solidFill>
                <a:latin typeface="Raleway"/>
                <a:ea typeface="Raleway"/>
                <a:cs typeface="Raleway"/>
                <a:sym typeface="Raleway"/>
              </a:rPr>
              <a:t>Проактивный мониторинг проектов на жизненном цикле</a:t>
            </a:r>
            <a:endParaRPr sz="1600" b="1">
              <a:solidFill>
                <a:srgbClr val="141A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ctrTitle" idx="4294967295"/>
          </p:nvPr>
        </p:nvSpPr>
        <p:spPr>
          <a:xfrm>
            <a:off x="404600" y="297775"/>
            <a:ext cx="8454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500">
                <a:solidFill>
                  <a:srgbClr val="1241D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«Структура» премиальной поддержки</a:t>
            </a:r>
            <a:endParaRPr sz="3500">
              <a:solidFill>
                <a:srgbClr val="1241D8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36" name="Google Shape;136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600" y="1712525"/>
            <a:ext cx="3725901" cy="48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4525" y="1712525"/>
            <a:ext cx="3725901" cy="48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7825" y="1712525"/>
            <a:ext cx="3969401" cy="481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450750" y="2698408"/>
            <a:ext cx="3564000" cy="27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Персональный менеджер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Отработка обращений и анализ инцидентов на версии заказчика. 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Выдача рекомендаций с привлечением</a:t>
            </a:r>
            <a:b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профильных специалистов на текущей архитектуре проекта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100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Выдача рекомендаций по исправлениям в прикладном модуле, если ошибки в прикладном коде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4203350" y="2698408"/>
            <a:ext cx="3726000" cy="3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Общий архитектурный надзор и выработка рекомендаций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Выработка/предложение архитектуры взаимодействия со сторонним ПО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СТИ: 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○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Разработка и ежегодный аудит архитектуры, 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○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Выдача рекомендаций по сайзингу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Консультации владельцев продуктов Вендора по корректному использованию Платформы 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100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Проведение семинаров/workshop по новой функциональности платформы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8118300" y="2698408"/>
            <a:ext cx="3969300" cy="3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Оценка технической реализуемости функциональных требований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Анализ проектных решений на соответствие техническим возможностям, требованиям производительности и масштабируемости решения, выдача рекомендаций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Верификация результатов GAP по функциональности и нагрузочных тестов, предоставление рекомендаций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9000"/>
              </a:lnSpc>
              <a:spcBef>
                <a:spcPts val="1000"/>
              </a:spcBef>
              <a:spcAft>
                <a:spcPts val="0"/>
              </a:spcAft>
              <a:buClr>
                <a:srgbClr val="141A1B"/>
              </a:buClr>
              <a:buSzPts val="1200"/>
              <a:buFont typeface="Open Sans"/>
              <a:buChar char="●"/>
            </a:pPr>
            <a:r>
              <a:rPr lang="ru-RU" sz="1200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Сопровождение процесса миграции в продуктивный контур, отработка нештатных ситуаций работоспособности функционала в прод. среде</a:t>
            </a:r>
            <a:endParaRPr sz="1200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386850" y="1888425"/>
            <a:ext cx="36036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Общее экспертное сопровождение заказчика</a:t>
            </a:r>
            <a:endParaRPr sz="1500" b="1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767550" y="18884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Сервисное сопровождение</a:t>
            </a:r>
            <a:endParaRPr sz="1500" b="1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8301150" y="1888425"/>
            <a:ext cx="36036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500" b="1">
                <a:solidFill>
                  <a:srgbClr val="141A1B"/>
                </a:solidFill>
                <a:latin typeface="Open Sans"/>
                <a:ea typeface="Open Sans"/>
                <a:cs typeface="Open Sans"/>
                <a:sym typeface="Open Sans"/>
              </a:rPr>
              <a:t>Сопровождение проектных инициатив заказчика</a:t>
            </a:r>
            <a:endParaRPr sz="1500" b="1">
              <a:solidFill>
                <a:srgbClr val="141A1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8250" y="552450"/>
            <a:ext cx="12446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>
            <a:spLocks noGrp="1"/>
          </p:cNvSpPr>
          <p:nvPr>
            <p:ph type="ctrTitle" idx="4294967295"/>
          </p:nvPr>
        </p:nvSpPr>
        <p:spPr>
          <a:xfrm>
            <a:off x="404600" y="297775"/>
            <a:ext cx="98874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3500">
                <a:solidFill>
                  <a:srgbClr val="1241D8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Необходимые условия для пакета «Премиальная техническая поддержка»</a:t>
            </a:r>
            <a:endParaRPr sz="3500">
              <a:solidFill>
                <a:srgbClr val="1241D8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88" y="2030624"/>
            <a:ext cx="457183" cy="4571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948850" y="2030624"/>
            <a:ext cx="38880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D8"/>
              </a:buClr>
              <a:buSzPts val="1100"/>
              <a:buFont typeface="Arial"/>
              <a:buNone/>
            </a:pPr>
            <a:r>
              <a:rPr lang="ru-RU" sz="1500" b="1">
                <a:latin typeface="Raleway"/>
                <a:ea typeface="Raleway"/>
                <a:cs typeface="Raleway"/>
                <a:sym typeface="Raleway"/>
              </a:rPr>
              <a:t>Доступность копии продуктивного контура заказчика:</a:t>
            </a:r>
            <a:endParaRPr sz="15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948850" y="2662779"/>
            <a:ext cx="3525000" cy="15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-RU" sz="1200">
                <a:latin typeface="Open Sans"/>
                <a:ea typeface="Open Sans"/>
                <a:cs typeface="Open Sans"/>
                <a:sym typeface="Open Sans"/>
              </a:rPr>
              <a:t>Тестовый стенд - копия продуктива с измененными данными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-RU" sz="1200">
                <a:latin typeface="Open Sans"/>
                <a:ea typeface="Open Sans"/>
                <a:cs typeface="Open Sans"/>
                <a:sym typeface="Open Sans"/>
              </a:rPr>
              <a:t>Удаленный доступ на тестовый стенд с расширенными правами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Open Sans"/>
              <a:buChar char="●"/>
            </a:pPr>
            <a:r>
              <a:rPr lang="ru-RU" sz="1200">
                <a:latin typeface="Open Sans"/>
                <a:ea typeface="Open Sans"/>
                <a:cs typeface="Open Sans"/>
                <a:sym typeface="Open Sans"/>
              </a:rPr>
              <a:t>Возможность установки средств отладки на тестовом стенде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5" name="Google Shape;155;p20"/>
          <p:cNvGrpSpPr/>
          <p:nvPr/>
        </p:nvGrpSpPr>
        <p:grpSpPr>
          <a:xfrm>
            <a:off x="404607" y="4560658"/>
            <a:ext cx="4432243" cy="457183"/>
            <a:chOff x="404607" y="4438479"/>
            <a:chExt cx="4432243" cy="457183"/>
          </a:xfrm>
        </p:grpSpPr>
        <p:pic>
          <p:nvPicPr>
            <p:cNvPr id="156" name="Google Shape;156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4607" y="4438479"/>
              <a:ext cx="457183" cy="457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0"/>
            <p:cNvSpPr/>
            <p:nvPr/>
          </p:nvSpPr>
          <p:spPr>
            <a:xfrm>
              <a:off x="948850" y="4472654"/>
              <a:ext cx="3888000" cy="42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41D8"/>
                </a:buClr>
                <a:buSzPts val="1100"/>
                <a:buFont typeface="Arial"/>
                <a:buNone/>
              </a:pPr>
              <a:r>
                <a:rPr lang="ru-RU" sz="1500" b="1">
                  <a:latin typeface="Raleway"/>
                  <a:ea typeface="Raleway"/>
                  <a:cs typeface="Raleway"/>
                  <a:sym typeface="Raleway"/>
                </a:rPr>
                <a:t>Оперативное решение вопросов на стороне Заказчика</a:t>
              </a:r>
              <a:endParaRPr sz="15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58" name="Google Shape;158;p20"/>
          <p:cNvGrpSpPr/>
          <p:nvPr/>
        </p:nvGrpSpPr>
        <p:grpSpPr>
          <a:xfrm>
            <a:off x="5429838" y="2030633"/>
            <a:ext cx="4432262" cy="718200"/>
            <a:chOff x="5429838" y="4148588"/>
            <a:chExt cx="4432262" cy="718200"/>
          </a:xfrm>
        </p:grpSpPr>
        <p:pic>
          <p:nvPicPr>
            <p:cNvPr id="159" name="Google Shape;159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29838" y="4148595"/>
              <a:ext cx="457183" cy="457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0"/>
            <p:cNvSpPr/>
            <p:nvPr/>
          </p:nvSpPr>
          <p:spPr>
            <a:xfrm>
              <a:off x="5974100" y="4148588"/>
              <a:ext cx="38880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41D8"/>
                </a:buClr>
                <a:buSzPts val="1100"/>
                <a:buFont typeface="Arial"/>
                <a:buNone/>
              </a:pPr>
              <a:r>
                <a:rPr lang="ru-RU" sz="1500" b="1">
                  <a:latin typeface="Raleway"/>
                  <a:ea typeface="Raleway"/>
                  <a:cs typeface="Raleway"/>
                  <a:sym typeface="Raleway"/>
                </a:rPr>
                <a:t>Поддержание актуальной версии платформы с учетом предоставляемых обновлений</a:t>
              </a:r>
              <a:endParaRPr sz="15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61" name="Google Shape;161;p20"/>
          <p:cNvGrpSpPr/>
          <p:nvPr/>
        </p:nvGrpSpPr>
        <p:grpSpPr>
          <a:xfrm>
            <a:off x="5429850" y="4560651"/>
            <a:ext cx="4366875" cy="551100"/>
            <a:chOff x="5429850" y="1920156"/>
            <a:chExt cx="4366875" cy="551100"/>
          </a:xfrm>
        </p:grpSpPr>
        <p:sp>
          <p:nvSpPr>
            <p:cNvPr id="162" name="Google Shape;162;p20"/>
            <p:cNvSpPr/>
            <p:nvPr/>
          </p:nvSpPr>
          <p:spPr>
            <a:xfrm>
              <a:off x="5908725" y="1920156"/>
              <a:ext cx="3888000" cy="55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41D8"/>
                </a:buClr>
                <a:buSzPts val="1100"/>
                <a:buFont typeface="Arial"/>
                <a:buNone/>
              </a:pPr>
              <a:r>
                <a:rPr lang="ru-RU" sz="1500" b="1">
                  <a:latin typeface="Raleway"/>
                  <a:ea typeface="Raleway"/>
                  <a:cs typeface="Raleway"/>
                  <a:sym typeface="Raleway"/>
                </a:rPr>
                <a:t>Наличие и доступ к документации по инфраструктуре и проектам. </a:t>
              </a:r>
              <a:endParaRPr sz="15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63" name="Google Shape;163;p20" descr="preencoded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29850" y="1934799"/>
              <a:ext cx="354500" cy="354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20"/>
          <p:cNvGrpSpPr/>
          <p:nvPr/>
        </p:nvGrpSpPr>
        <p:grpSpPr>
          <a:xfrm>
            <a:off x="5438838" y="3393574"/>
            <a:ext cx="4357888" cy="668400"/>
            <a:chOff x="5438838" y="3031054"/>
            <a:chExt cx="4357888" cy="668400"/>
          </a:xfrm>
        </p:grpSpPr>
        <p:pic>
          <p:nvPicPr>
            <p:cNvPr id="165" name="Google Shape;165;p20" descr="preencoded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38838" y="3050691"/>
              <a:ext cx="336525" cy="336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0"/>
            <p:cNvSpPr/>
            <p:nvPr/>
          </p:nvSpPr>
          <p:spPr>
            <a:xfrm>
              <a:off x="5908725" y="3031054"/>
              <a:ext cx="3888000" cy="6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241D8"/>
                </a:buClr>
                <a:buSzPts val="1100"/>
                <a:buFont typeface="Arial"/>
                <a:buNone/>
              </a:pPr>
              <a:r>
                <a:rPr lang="ru-RU" sz="1500" b="1"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ru-RU" sz="15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Предоставление четкого и пошагового описания проблемы для ее воспроизведения</a:t>
              </a:r>
              <a:endParaRPr sz="15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102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6713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2822550" y="3105150"/>
            <a:ext cx="65469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Благодарим за внимание!</a:t>
            </a:r>
            <a:endParaRPr sz="4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79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aleway"/>
              <a:buNone/>
            </a:pPr>
            <a:endParaRPr sz="4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" name="Google Shape;106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6701" y="509587"/>
            <a:ext cx="1244600" cy="2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5A795314C39B4AB3473C79DB73360A" ma:contentTypeVersion="9" ma:contentTypeDescription="Создание документа." ma:contentTypeScope="" ma:versionID="b615e199ad8af4aaa48d0a904e6f76e3">
  <xsd:schema xmlns:xsd="http://www.w3.org/2001/XMLSchema" xmlns:xs="http://www.w3.org/2001/XMLSchema" xmlns:p="http://schemas.microsoft.com/office/2006/metadata/properties" xmlns:ns2="d188fa63-99ee-4eed-b97c-158f20f8a2fc" xmlns:ns3="c5e27034-ba04-471f-9ffb-7dddbd796e96" targetNamespace="http://schemas.microsoft.com/office/2006/metadata/properties" ma:root="true" ma:fieldsID="0804b2e25a281ee8f6479d8c8bf1e3be" ns2:_="" ns3:_="">
    <xsd:import namespace="d188fa63-99ee-4eed-b97c-158f20f8a2fc"/>
    <xsd:import namespace="c5e27034-ba04-471f-9ffb-7dddbd796e96"/>
    <xsd:element name="properties">
      <xsd:complexType>
        <xsd:sequence>
          <xsd:element name="documentManagement">
            <xsd:complexType>
              <xsd:all>
                <xsd:element ref="ns2:_x041f__x0440__x043e__x0434__x0443__x043a__x0442_" minOccurs="0"/>
                <xsd:element ref="ns2:_x0424__x0443__x043d__x043a__x0446__x0438__x043e__x043d__x0430__x043b_" minOccurs="0"/>
                <xsd:element ref="ns2:_x041e__x0442__x0440__x0430__x0441__x043b__x044c_" minOccurs="0"/>
                <xsd:element ref="ns2:_x0412__x0438__x0434__x0020__x043c__x0430__x0442__x0435__x0440__x0438__x0430__x043b__x0430_" minOccurs="0"/>
                <xsd:element ref="ns3:SharedWithUsers" minOccurs="0"/>
                <xsd:element ref="ns2:_x041a__x043e__x043d__x0444__x0438__x0434__x0435__x043d__x0446__x0438__x0430__x043b__x044c__x043d__x043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8fa63-99ee-4eed-b97c-158f20f8a2fc" elementFormDefault="qualified">
    <xsd:import namespace="http://schemas.microsoft.com/office/2006/documentManagement/types"/>
    <xsd:import namespace="http://schemas.microsoft.com/office/infopath/2007/PartnerControls"/>
    <xsd:element name="_x041f__x0440__x043e__x0434__x0443__x043a__x0442_" ma:index="2" nillable="true" ma:displayName="Продукт" ma:list="{bf5ca1d9-3c23-4166-96fd-6f5346bcc220}" ma:internalName="_x041f__x0440__x043e__x0434__x0443__x043a__x0442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24__x0443__x043d__x043a__x0446__x0438__x043e__x043d__x0430__x043b_" ma:index="3" nillable="true" ma:displayName="Функционал" ma:list="{c25b5083-956d-43aa-95c0-abee24f14257}" ma:internalName="_x0424__x0443__x043d__x043a__x0446__x0438__x043e__x043d__x0430__x043b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e__x0442__x0440__x0430__x0441__x043b__x044c_" ma:index="4" nillable="true" ma:displayName="Отрасль" ma:list="{f169d87e-e563-461d-b1ec-86df167066bc}" ma:internalName="_x041e__x0442__x0440__x0430__x0441__x043b__x044c_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412__x0438__x0434__x0020__x043c__x0430__x0442__x0435__x0440__x0438__x0430__x043b__x0430_" ma:index="5" nillable="true" ma:displayName="Вид материала" ma:list="{685331e0-52eb-45de-92d6-5f34a7bdbda1}" ma:internalName="_x0412__x0438__x0434__x0020__x043c__x0430__x0442__x0435__x0440__x0438__x0430__x043b__x0430_" ma:showField="Title">
      <xsd:simpleType>
        <xsd:restriction base="dms:Lookup"/>
      </xsd:simpleType>
    </xsd:element>
    <xsd:element name="_x041a__x043e__x043d__x0444__x0438__x0434__x0435__x043d__x0446__x0438__x0430__x043b__x044c__x043d__x043e_" ma:index="13" nillable="true" ma:displayName="Конфиденциально" ma:default="0" ma:internalName="_x041a__x043e__x043d__x0444__x0438__x0434__x0435__x043d__x0446__x0438__x0430__x043b__x044c__x043d__x043e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27034-ba04-471f-9ffb-7dddbd796e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d__x0444__x0438__x0434__x0435__x043d__x0446__x0438__x0430__x043b__x044c__x043d__x043e_ xmlns="d188fa63-99ee-4eed-b97c-158f20f8a2fc">false</_x041a__x043e__x043d__x0444__x0438__x0434__x0435__x043d__x0446__x0438__x0430__x043b__x044c__x043d__x043e_>
    <_x0412__x0438__x0434__x0020__x043c__x0430__x0442__x0435__x0440__x0438__x0430__x043b__x0430_ xmlns="d188fa63-99ee-4eed-b97c-158f20f8a2fc" xsi:nil="true"/>
    <_x0424__x0443__x043d__x043a__x0446__x0438__x043e__x043d__x0430__x043b_ xmlns="d188fa63-99ee-4eed-b97c-158f20f8a2fc"/>
    <_x041e__x0442__x0440__x0430__x0441__x043b__x044c_ xmlns="d188fa63-99ee-4eed-b97c-158f20f8a2fc"/>
    <_x041f__x0440__x043e__x0434__x0443__x043a__x0442_ xmlns="d188fa63-99ee-4eed-b97c-158f20f8a2fc"/>
  </documentManagement>
</p:properties>
</file>

<file path=customXml/itemProps1.xml><?xml version="1.0" encoding="utf-8"?>
<ds:datastoreItem xmlns:ds="http://schemas.openxmlformats.org/officeDocument/2006/customXml" ds:itemID="{26FF3E29-B00B-4836-AF58-333B95C46BAB}"/>
</file>

<file path=customXml/itemProps2.xml><?xml version="1.0" encoding="utf-8"?>
<ds:datastoreItem xmlns:ds="http://schemas.openxmlformats.org/officeDocument/2006/customXml" ds:itemID="{156ED523-504D-4873-9A19-BD150CE2EEA2}"/>
</file>

<file path=customXml/itemProps3.xml><?xml version="1.0" encoding="utf-8"?>
<ds:datastoreItem xmlns:ds="http://schemas.openxmlformats.org/officeDocument/2006/customXml" ds:itemID="{84443615-781C-4702-A532-4DBFE190284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447</Words>
  <Application>Microsoft Office PowerPoint</Application>
  <PresentationFormat>Широкоэкранный</PresentationFormat>
  <Paragraphs>66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Raleway ExtraBold</vt:lpstr>
      <vt:lpstr>Raleway Medium</vt:lpstr>
      <vt:lpstr>Arial</vt:lpstr>
      <vt:lpstr>Trebuchet MS</vt:lpstr>
      <vt:lpstr>Calibri</vt:lpstr>
      <vt:lpstr>Raleway</vt:lpstr>
      <vt:lpstr>Raleway SemiBold</vt:lpstr>
      <vt:lpstr>Open Sans</vt:lpstr>
      <vt:lpstr>Тема Office</vt:lpstr>
      <vt:lpstr>Презентация PowerPoint</vt:lpstr>
      <vt:lpstr>Предпосылки появления</vt:lpstr>
      <vt:lpstr>Сравнительная таблица</vt:lpstr>
      <vt:lpstr>«Структура» премиальной поддержки</vt:lpstr>
      <vt:lpstr>Необходимые условия для пакета «Премиальная техническая поддержка»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Пивоварова Ксения Андреевна</dc:creator>
  <cp:lastModifiedBy>Пивоварова Ксения Андреевна</cp:lastModifiedBy>
  <cp:revision>4</cp:revision>
  <dcterms:modified xsi:type="dcterms:W3CDTF">2024-09-25T15:06:49Z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0x0101003D5A795314C39B4AB3473C79DB73360A</vt:lpwstr>
  </property>
</Properties>
</file>